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
  </p:notesMasterIdLst>
  <p:handoutMasterIdLst>
    <p:handoutMasterId r:id="rId20"/>
  </p:handoutMasterIdLst>
  <p:sldIdLst>
    <p:sldId id="303" r:id="rId2"/>
    <p:sldId id="304" r:id="rId3"/>
    <p:sldId id="301" r:id="rId4"/>
    <p:sldId id="566" r:id="rId5"/>
    <p:sldId id="567" r:id="rId6"/>
    <p:sldId id="569" r:id="rId7"/>
    <p:sldId id="570" r:id="rId8"/>
    <p:sldId id="571" r:id="rId9"/>
    <p:sldId id="565" r:id="rId10"/>
    <p:sldId id="568" r:id="rId11"/>
    <p:sldId id="551" r:id="rId12"/>
    <p:sldId id="564" r:id="rId13"/>
    <p:sldId id="552" r:id="rId14"/>
    <p:sldId id="561" r:id="rId15"/>
    <p:sldId id="541" r:id="rId16"/>
    <p:sldId id="492" r:id="rId17"/>
    <p:sldId id="360" r:id="rId18"/>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FF2F92"/>
    <a:srgbClr val="AB7942"/>
    <a:srgbClr val="FFD579"/>
    <a:srgbClr val="7A81FF"/>
    <a:srgbClr val="D883FF"/>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84"/>
    <p:restoredTop sz="75328"/>
  </p:normalViewPr>
  <p:slideViewPr>
    <p:cSldViewPr snapToGrid="0" snapToObjects="1">
      <p:cViewPr varScale="1">
        <p:scale>
          <a:sx n="109" d="100"/>
          <a:sy n="109" d="100"/>
        </p:scale>
        <p:origin x="784" y="136"/>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8/22/20</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1.png>
</file>

<file path=ppt/media/image12.png>
</file>

<file path=ppt/media/image13.tiff>
</file>

<file path=ppt/media/image14.png>
</file>

<file path=ppt/media/image16.png>
</file>

<file path=ppt/media/image17.png>
</file>

<file path=ppt/media/image18.png>
</file>

<file path=ppt/media/image19.png>
</file>

<file path=ppt/media/image2.png>
</file>

<file path=ppt/media/image20.png>
</file>

<file path=ppt/media/image21.tiff>
</file>

<file path=ppt/media/image22.tiff>
</file>

<file path=ppt/media/image23.tiff>
</file>

<file path=ppt/media/image24.tiff>
</file>

<file path=ppt/media/image25.tiff>
</file>

<file path=ppt/media/image3.png>
</file>

<file path=ppt/media/image4.png>
</file>

<file path=ppt/media/image5.png>
</file>

<file path=ppt/media/image6.png>
</file>

<file path=ppt/media/image7.tiff>
</file>

<file path=ppt/media/image8.png>
</file>

<file path=ppt/media/image9.tiff>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8/22/20</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ym typeface="Wingdings" pitchFamily="2" charset="2"/>
              </a:rPr>
              <a:t>*</a:t>
            </a: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wan to mention here – next few min will be background and not critical to understand the rest, so if there are issues with logging into the server, please have TAs help troubleshooting now.)</a:t>
            </a:r>
          </a:p>
        </p:txBody>
      </p:sp>
      <p:sp>
        <p:nvSpPr>
          <p:cNvPr id="4" name="Slide Number Placeholder 3"/>
          <p:cNvSpPr>
            <a:spLocks noGrp="1"/>
          </p:cNvSpPr>
          <p:nvPr>
            <p:ph type="sldNum" sz="quarter" idx="5"/>
          </p:nvPr>
        </p:nvSpPr>
        <p:spPr/>
        <p:txBody>
          <a:bodyPr/>
          <a:lstStyle/>
          <a:p>
            <a:fld id="{0A193586-FEB5-7C43-8F44-7EFAE4EECA28}" type="slidenum">
              <a:rPr lang="en-US" smtClean="0"/>
              <a:t>13</a:t>
            </a:fld>
            <a:endParaRPr lang="en-US"/>
          </a:p>
        </p:txBody>
      </p:sp>
    </p:spTree>
    <p:extLst>
      <p:ext uri="{BB962C8B-B14F-4D97-AF65-F5344CB8AC3E}">
        <p14:creationId xmlns:p14="http://schemas.microsoft.com/office/powerpoint/2010/main" val="30869944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recap what we covered up to this point,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Analyzing data with with Excel, or similar spreadsheet software, can compromise data quality, and may ultimately lead to patient harm. This is because Excel does not record user interactions and it’s easy to make simple errors that can be very difficult to uncover later.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Instead, you could use a reproducible workflow in which the entire analysis is automated with computer code, and we looked at how doing that can improve your confidence in the validity of an analysis.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and finally, we defined “computational document” as documents that have executable code inside of them and we went over how computational documents are a key ingredient of reproducible workflows. </a:t>
            </a:r>
          </a:p>
        </p:txBody>
      </p:sp>
      <p:sp>
        <p:nvSpPr>
          <p:cNvPr id="4" name="Slide Number Placeholder 3"/>
          <p:cNvSpPr>
            <a:spLocks noGrp="1"/>
          </p:cNvSpPr>
          <p:nvPr>
            <p:ph type="sldNum" sz="quarter" idx="5"/>
          </p:nvPr>
        </p:nvSpPr>
        <p:spPr/>
        <p:txBody>
          <a:bodyPr/>
          <a:lstStyle/>
          <a:p>
            <a:fld id="{0A193586-FEB5-7C43-8F44-7EFAE4EECA28}" type="slidenum">
              <a:rPr lang="en-US" smtClean="0"/>
              <a:t>14</a:t>
            </a:fld>
            <a:endParaRPr lang="en-US"/>
          </a:p>
        </p:txBody>
      </p:sp>
    </p:spTree>
    <p:extLst>
      <p:ext uri="{BB962C8B-B14F-4D97-AF65-F5344CB8AC3E}">
        <p14:creationId xmlns:p14="http://schemas.microsoft.com/office/powerpoint/2010/main" val="15550890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“What Else?” section should mention things that would be covered in a comprehensive course and/or are of strong interest to the intended audience</a:t>
            </a:r>
          </a:p>
        </p:txBody>
      </p:sp>
      <p:sp>
        <p:nvSpPr>
          <p:cNvPr id="4" name="Slide Number Placeholder 3"/>
          <p:cNvSpPr>
            <a:spLocks noGrp="1"/>
          </p:cNvSpPr>
          <p:nvPr>
            <p:ph type="sldNum" sz="quarter" idx="5"/>
          </p:nvPr>
        </p:nvSpPr>
        <p:spPr/>
        <p:txBody>
          <a:bodyPr/>
          <a:lstStyle/>
          <a:p>
            <a:fld id="{0A193586-FEB5-7C43-8F44-7EFAE4EECA28}" type="slidenum">
              <a:rPr lang="en-US" smtClean="0"/>
              <a:t>15</a:t>
            </a:fld>
            <a:endParaRPr lang="en-US"/>
          </a:p>
        </p:txBody>
      </p:sp>
    </p:spTree>
    <p:extLst>
      <p:ext uri="{BB962C8B-B14F-4D97-AF65-F5344CB8AC3E}">
        <p14:creationId xmlns:p14="http://schemas.microsoft.com/office/powerpoint/2010/main" val="21557267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Cheat sheets would go here</a:t>
            </a:r>
          </a:p>
        </p:txBody>
      </p:sp>
      <p:sp>
        <p:nvSpPr>
          <p:cNvPr id="4" name="Slide Number Placeholder 3"/>
          <p:cNvSpPr>
            <a:spLocks noGrp="1"/>
          </p:cNvSpPr>
          <p:nvPr>
            <p:ph type="sldNum" sz="quarter" idx="10"/>
          </p:nvPr>
        </p:nvSpPr>
        <p:spPr/>
        <p:txBody>
          <a:bodyPr/>
          <a:lstStyle/>
          <a:p>
            <a:fld id="{0A193586-FEB5-7C43-8F44-7EFAE4EECA28}" type="slidenum">
              <a:rPr lang="en-US" smtClean="0"/>
              <a:t>16</a:t>
            </a:fld>
            <a:endParaRPr lang="en-US"/>
          </a:p>
        </p:txBody>
      </p:sp>
    </p:spTree>
    <p:extLst>
      <p:ext uri="{BB962C8B-B14F-4D97-AF65-F5344CB8AC3E}">
        <p14:creationId xmlns:p14="http://schemas.microsoft.com/office/powerpoint/2010/main" val="19493171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As would other packages that do things</a:t>
            </a:r>
          </a:p>
        </p:txBody>
      </p:sp>
      <p:sp>
        <p:nvSpPr>
          <p:cNvPr id="4" name="Slide Number Placeholder 3"/>
          <p:cNvSpPr>
            <a:spLocks noGrp="1"/>
          </p:cNvSpPr>
          <p:nvPr>
            <p:ph type="sldNum" sz="quarter" idx="5"/>
          </p:nvPr>
        </p:nvSpPr>
        <p:spPr/>
        <p:txBody>
          <a:bodyPr/>
          <a:lstStyle/>
          <a:p>
            <a:fld id="{0A193586-FEB5-7C43-8F44-7EFAE4EECA28}" type="slidenum">
              <a:rPr lang="en-US" smtClean="0"/>
              <a:t>17</a:t>
            </a:fld>
            <a:endParaRPr lang="en-US"/>
          </a:p>
        </p:txBody>
      </p:sp>
    </p:spTree>
    <p:extLst>
      <p:ext uri="{BB962C8B-B14F-4D97-AF65-F5344CB8AC3E}">
        <p14:creationId xmlns:p14="http://schemas.microsoft.com/office/powerpoint/2010/main" val="307769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Chair of R/Medicine 2020 Organizing Committee and am leading this workshop. I am an Assistant Professor of Pathology and Laboratory Medicine at the Children’s Hospital of Philadelphia. </a:t>
            </a:r>
          </a:p>
        </p:txBody>
      </p:sp>
      <p:sp>
        <p:nvSpPr>
          <p:cNvPr id="4" name="Slide Number Placeholder 3"/>
          <p:cNvSpPr>
            <a:spLocks noGrp="1"/>
          </p:cNvSpPr>
          <p:nvPr>
            <p:ph type="sldNum" sz="quarter" idx="10"/>
          </p:nvPr>
        </p:nvSpPr>
        <p:spPr/>
        <p:txBody>
          <a:bodyPr/>
          <a:lstStyle/>
          <a:p>
            <a:fld id="{0A193586-FEB5-7C43-8F44-7EFAE4EECA28}" type="slidenum">
              <a:rPr lang="en-US" smtClean="0"/>
              <a:t>2</a:t>
            </a:fld>
            <a:endParaRPr lang="en-US"/>
          </a:p>
        </p:txBody>
      </p:sp>
    </p:spTree>
    <p:extLst>
      <p:ext uri="{BB962C8B-B14F-4D97-AF65-F5344CB8AC3E}">
        <p14:creationId xmlns:p14="http://schemas.microsoft.com/office/powerpoint/2010/main" val="39930964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I’ve been coding in R for 10+</a:t>
            </a:r>
            <a:r>
              <a:rPr lang="en-US" baseline="0" dirty="0"/>
              <a:t> years, and I’m an RStudio Certified trainer. I have taught R to physicians and other healthcare workers at the Harvard Massachusetts General Hospital, at the University of Pennsylvania, and at various conferences, both online and offline. </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38942789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joined today by two co-instructors. Joe Rudolf is an Assistant Professor of Pathology at the University of Utah. After this short orientation, Joe will take over with an Introduction to R, RStudio, and R Markdown.</a:t>
            </a:r>
          </a:p>
        </p:txBody>
      </p:sp>
      <p:sp>
        <p:nvSpPr>
          <p:cNvPr id="4" name="Slide Number Placeholder 3"/>
          <p:cNvSpPr>
            <a:spLocks noGrp="1"/>
          </p:cNvSpPr>
          <p:nvPr>
            <p:ph type="sldNum" sz="quarter" idx="10"/>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280920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last but not least, </a:t>
            </a:r>
            <a:r>
              <a:rPr lang="en-US" dirty="0" err="1"/>
              <a:t>Amrom</a:t>
            </a:r>
            <a:r>
              <a:rPr lang="en-US" dirty="0"/>
              <a:t> Obstfeld. </a:t>
            </a:r>
            <a:r>
              <a:rPr lang="en-US" dirty="0" err="1"/>
              <a:t>Amrom</a:t>
            </a:r>
            <a:r>
              <a:rPr lang="en-US" dirty="0"/>
              <a:t> is an Assistant Professor of Pathology and Laboratory Medicine at the Children’s Hospital of Philadelphia. He will talk about Data Transformation.</a:t>
            </a:r>
          </a:p>
        </p:txBody>
      </p:sp>
      <p:sp>
        <p:nvSpPr>
          <p:cNvPr id="4" name="Slide Number Placeholder 3"/>
          <p:cNvSpPr>
            <a:spLocks noGrp="1"/>
          </p:cNvSpPr>
          <p:nvPr>
            <p:ph type="sldNum" sz="quarter" idx="10"/>
          </p:nvPr>
        </p:nvSpPr>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575780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6</a:t>
            </a:fld>
            <a:endParaRPr lang="en-US"/>
          </a:p>
        </p:txBody>
      </p:sp>
    </p:spTree>
    <p:extLst>
      <p:ext uri="{BB962C8B-B14F-4D97-AF65-F5344CB8AC3E}">
        <p14:creationId xmlns:p14="http://schemas.microsoft.com/office/powerpoint/2010/main" val="2788520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7</a:t>
            </a:fld>
            <a:endParaRPr lang="en-US"/>
          </a:p>
        </p:txBody>
      </p:sp>
    </p:spTree>
    <p:extLst>
      <p:ext uri="{BB962C8B-B14F-4D97-AF65-F5344CB8AC3E}">
        <p14:creationId xmlns:p14="http://schemas.microsoft.com/office/powerpoint/2010/main" val="21404115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11</a:t>
            </a:fld>
            <a:endParaRPr lang="en-US"/>
          </a:p>
        </p:txBody>
      </p:sp>
    </p:spTree>
    <p:extLst>
      <p:ext uri="{BB962C8B-B14F-4D97-AF65-F5344CB8AC3E}">
        <p14:creationId xmlns:p14="http://schemas.microsoft.com/office/powerpoint/2010/main" val="1826282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12</a:t>
            </a:fld>
            <a:endParaRPr lang="en-US"/>
          </a:p>
        </p:txBody>
      </p:sp>
    </p:spTree>
    <p:extLst>
      <p:ext uri="{BB962C8B-B14F-4D97-AF65-F5344CB8AC3E}">
        <p14:creationId xmlns:p14="http://schemas.microsoft.com/office/powerpoint/2010/main" val="570953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Your_Turn_no_timer">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222826489"/>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7"/>
            <a:ext cx="9720072" cy="751878"/>
          </a:xfrm>
        </p:spPr>
        <p:txBody>
          <a:bodyPr/>
          <a:lstStyle/>
          <a:p>
            <a:r>
              <a:rPr lang="en-US" dirty="0"/>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1498152"/>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1498152"/>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79501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1656272"/>
            <a:ext cx="9720073" cy="4653088"/>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77" r:id="rId12"/>
    <p:sldLayoutId id="2147483668" r:id="rId13"/>
    <p:sldLayoutId id="2147483669" r:id="rId14"/>
    <p:sldLayoutId id="2147483670" r:id="rId15"/>
    <p:sldLayoutId id="2147483671" r:id="rId16"/>
    <p:sldLayoutId id="2147483672" r:id="rId17"/>
  </p:sldLayoutIdLst>
  <p:txStyles>
    <p:titleStyle>
      <a:lvl1pPr algn="ctr" defTabSz="914400" rtl="0" eaLnBrk="1" latinLnBrk="0" hangingPunct="1">
        <a:lnSpc>
          <a:spcPct val="80000"/>
        </a:lnSpc>
        <a:spcBef>
          <a:spcPct val="0"/>
        </a:spcBef>
        <a:buNone/>
        <a:defRPr sz="4400" kern="1200" cap="none" spc="100" baseline="0">
          <a:solidFill>
            <a:schemeClr val="tx1">
              <a:lumMod val="95000"/>
              <a:lumOff val="5000"/>
            </a:schemeClr>
          </a:solidFill>
          <a:latin typeface="+mn-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1.tiff"/><Relationship Id="rId7" Type="http://schemas.openxmlformats.org/officeDocument/2006/relationships/image" Target="../media/image25.tiff"/><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24.tiff"/><Relationship Id="rId5" Type="http://schemas.openxmlformats.org/officeDocument/2006/relationships/image" Target="../media/image23.tiff"/><Relationship Id="rId4" Type="http://schemas.openxmlformats.org/officeDocument/2006/relationships/image" Target="../media/image22.tiff"/></Relationships>
</file>

<file path=ppt/slides/_rels/slide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9.tiff"/><Relationship Id="rId7" Type="http://schemas.openxmlformats.org/officeDocument/2006/relationships/image" Target="../media/image13.tiff"/><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tiff"/></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5.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4400" b="1" dirty="0"/>
              <a:t>Welcome to R/Medicine 101:</a:t>
            </a:r>
            <a:br>
              <a:rPr lang="en-US" sz="4400" b="1" dirty="0"/>
            </a:br>
            <a:r>
              <a:rPr lang="en-US" sz="4400" b="1" dirty="0"/>
              <a:t>Intro to R for Clinicians</a:t>
            </a:r>
          </a:p>
        </p:txBody>
      </p:sp>
      <p:sp>
        <p:nvSpPr>
          <p:cNvPr id="3" name="Subtitle 2"/>
          <p:cNvSpPr>
            <a:spLocks noGrp="1"/>
          </p:cNvSpPr>
          <p:nvPr>
            <p:ph type="subTitle" idx="1"/>
          </p:nvPr>
        </p:nvSpPr>
        <p:spPr>
          <a:xfrm>
            <a:off x="8610599" y="4804013"/>
            <a:ext cx="3467669" cy="1673756"/>
          </a:xfrm>
        </p:spPr>
        <p:txBody>
          <a:bodyPr>
            <a:normAutofit/>
          </a:bodyPr>
          <a:lstStyle/>
          <a:p>
            <a:r>
              <a:rPr lang="en-US" sz="3200" dirty="0"/>
              <a:t>Stephan Kadauke</a:t>
            </a:r>
          </a:p>
          <a:p>
            <a:r>
              <a:rPr lang="en-US" sz="3200" dirty="0"/>
              <a:t>R/Medicine 2020</a:t>
            </a:r>
          </a:p>
        </p:txBody>
      </p:sp>
    </p:spTree>
    <p:extLst>
      <p:ext uri="{BB962C8B-B14F-4D97-AF65-F5344CB8AC3E}">
        <p14:creationId xmlns:p14="http://schemas.microsoft.com/office/powerpoint/2010/main" val="76774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476156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[Section]</a:t>
            </a:r>
          </a:p>
        </p:txBody>
      </p:sp>
    </p:spTree>
    <p:extLst>
      <p:ext uri="{BB962C8B-B14F-4D97-AF65-F5344CB8AC3E}">
        <p14:creationId xmlns:p14="http://schemas.microsoft.com/office/powerpoint/2010/main" val="28984633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a:xfrm>
            <a:off x="1024128" y="585216"/>
            <a:ext cx="9720072" cy="1499616"/>
          </a:xfrm>
        </p:spPr>
        <p:txBody>
          <a:bodyPr/>
          <a:lstStyle/>
          <a:p>
            <a:r>
              <a:rPr lang="en-US" dirty="0"/>
              <a:t>Your Turn #1</a:t>
            </a:r>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a:xfrm>
            <a:off x="935665" y="1924493"/>
            <a:ext cx="9932963" cy="4933507"/>
          </a:xfrm>
        </p:spPr>
        <p:txBody>
          <a:bodyPr>
            <a:normAutofit/>
          </a:bodyPr>
          <a:lstStyle/>
          <a:p>
            <a:pPr marL="0" indent="0">
              <a:buNone/>
            </a:pPr>
            <a:r>
              <a:rPr lang="en-US" sz="4400" dirty="0"/>
              <a:t>Use green Tw Cen MT 44 for text</a:t>
            </a:r>
          </a:p>
          <a:p>
            <a:pPr marL="0" indent="0">
              <a:buNone/>
            </a:pPr>
            <a:r>
              <a:rPr lang="en-US" sz="3600" dirty="0">
                <a:solidFill>
                  <a:srgbClr val="0070C0"/>
                </a:solidFill>
                <a:latin typeface="Monaco" charset="0"/>
                <a:ea typeface="Monaco" charset="0"/>
                <a:cs typeface="Monaco" charset="0"/>
              </a:rPr>
              <a:t>Use blue Monaco 36 for code</a:t>
            </a:r>
            <a:r>
              <a:rPr lang="en-US" sz="4400" dirty="0"/>
              <a:t> </a:t>
            </a:r>
          </a:p>
          <a:p>
            <a:pPr marL="0" indent="0">
              <a:buNone/>
            </a:pPr>
            <a:r>
              <a:rPr lang="en-US" sz="4400" dirty="0"/>
              <a:t>Be explicit about mode of feedback (e.g.: Click “yes” when you are finished.) </a:t>
            </a:r>
          </a:p>
          <a:p>
            <a:pPr marL="0" indent="0">
              <a:buNone/>
            </a:pPr>
            <a:r>
              <a:rPr lang="en-US" sz="4400" dirty="0"/>
              <a:t>To pick a timer, click Home &gt; Layout &gt; select the desired slide layout.</a:t>
            </a:r>
            <a:endParaRPr lang="en-US" sz="2400" dirty="0"/>
          </a:p>
        </p:txBody>
      </p:sp>
    </p:spTree>
    <p:extLst>
      <p:ext uri="{BB962C8B-B14F-4D97-AF65-F5344CB8AC3E}">
        <p14:creationId xmlns:p14="http://schemas.microsoft.com/office/powerpoint/2010/main" val="2932052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R Markdown</a:t>
            </a:r>
          </a:p>
        </p:txBody>
      </p:sp>
    </p:spTree>
    <p:extLst>
      <p:ext uri="{BB962C8B-B14F-4D97-AF65-F5344CB8AC3E}">
        <p14:creationId xmlns:p14="http://schemas.microsoft.com/office/powerpoint/2010/main" val="30744870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3033132" y="1830411"/>
            <a:ext cx="8773386" cy="4812436"/>
          </a:xfrm>
        </p:spPr>
        <p:txBody>
          <a:bodyPr>
            <a:normAutofit/>
          </a:bodyPr>
          <a:lstStyle/>
          <a:p>
            <a:pPr marL="0" indent="0">
              <a:buNone/>
            </a:pPr>
            <a:r>
              <a:rPr lang="en-US" sz="3200" dirty="0"/>
              <a:t>Write 1-2 sentences to recap each major point of the session</a:t>
            </a:r>
          </a:p>
          <a:p>
            <a:pPr marL="0" indent="0">
              <a:buNone/>
            </a:pPr>
            <a:endParaRPr lang="en-US" sz="3200" dirty="0"/>
          </a:p>
          <a:p>
            <a:pPr marL="0" indent="0">
              <a:buNone/>
            </a:pPr>
            <a:r>
              <a:rPr lang="en-US" sz="3200" dirty="0"/>
              <a:t>Have a visual representing the section to the left</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pic>
        <p:nvPicPr>
          <p:cNvPr id="7" name="Google Shape;274;p40">
            <a:extLst>
              <a:ext uri="{FF2B5EF4-FFF2-40B4-BE49-F238E27FC236}">
                <a16:creationId xmlns:a16="http://schemas.microsoft.com/office/drawing/2014/main" id="{71630299-BC19-6B4F-806E-2BB3466C3AAC}"/>
              </a:ext>
            </a:extLst>
          </p:cNvPr>
          <p:cNvPicPr preferRelativeResize="0"/>
          <p:nvPr/>
        </p:nvPicPr>
        <p:blipFill rotWithShape="1">
          <a:blip r:embed="rId3">
            <a:alphaModFix/>
          </a:blip>
          <a:srcRect/>
          <a:stretch/>
        </p:blipFill>
        <p:spPr>
          <a:xfrm>
            <a:off x="909501" y="3429000"/>
            <a:ext cx="1030813" cy="1162082"/>
          </a:xfrm>
          <a:prstGeom prst="rect">
            <a:avLst/>
          </a:prstGeom>
          <a:noFill/>
          <a:ln>
            <a:noFill/>
          </a:ln>
        </p:spPr>
      </p:pic>
      <p:pic>
        <p:nvPicPr>
          <p:cNvPr id="8" name="Google Shape;244;p37">
            <a:extLst>
              <a:ext uri="{FF2B5EF4-FFF2-40B4-BE49-F238E27FC236}">
                <a16:creationId xmlns:a16="http://schemas.microsoft.com/office/drawing/2014/main" id="{D239430D-5ECC-6044-A5F7-12D9F1BDFCEC}"/>
              </a:ext>
            </a:extLst>
          </p:cNvPr>
          <p:cNvPicPr preferRelativeResize="0"/>
          <p:nvPr/>
        </p:nvPicPr>
        <p:blipFill rotWithShape="1">
          <a:blip r:embed="rId4">
            <a:alphaModFix/>
          </a:blip>
          <a:srcRect l="4217" t="4499" r="4107" b="3681"/>
          <a:stretch/>
        </p:blipFill>
        <p:spPr>
          <a:xfrm>
            <a:off x="952526" y="1830411"/>
            <a:ext cx="987788" cy="1147746"/>
          </a:xfrm>
          <a:prstGeom prst="rect">
            <a:avLst/>
          </a:prstGeom>
          <a:noFill/>
          <a:ln>
            <a:noFill/>
          </a:ln>
        </p:spPr>
      </p:pic>
      <p:pic>
        <p:nvPicPr>
          <p:cNvPr id="9" name="Google Shape;245;p37">
            <a:extLst>
              <a:ext uri="{FF2B5EF4-FFF2-40B4-BE49-F238E27FC236}">
                <a16:creationId xmlns:a16="http://schemas.microsoft.com/office/drawing/2014/main" id="{EFA6CF99-F7C5-0148-9862-2D719261208A}"/>
              </a:ext>
            </a:extLst>
          </p:cNvPr>
          <p:cNvPicPr preferRelativeResize="0"/>
          <p:nvPr/>
        </p:nvPicPr>
        <p:blipFill>
          <a:blip r:embed="rId5">
            <a:alphaModFix/>
          </a:blip>
          <a:stretch>
            <a:fillRect/>
          </a:stretch>
        </p:blipFill>
        <p:spPr>
          <a:xfrm>
            <a:off x="696453" y="5041925"/>
            <a:ext cx="1499714" cy="1162082"/>
          </a:xfrm>
          <a:prstGeom prst="rect">
            <a:avLst/>
          </a:prstGeom>
          <a:noFill/>
          <a:ln>
            <a:noFill/>
          </a:ln>
        </p:spPr>
      </p:pic>
    </p:spTree>
    <p:extLst>
      <p:ext uri="{BB962C8B-B14F-4D97-AF65-F5344CB8AC3E}">
        <p14:creationId xmlns:p14="http://schemas.microsoft.com/office/powerpoint/2010/main" val="2941336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What else?</a:t>
            </a:r>
          </a:p>
        </p:txBody>
      </p:sp>
    </p:spTree>
    <p:extLst>
      <p:ext uri="{BB962C8B-B14F-4D97-AF65-F5344CB8AC3E}">
        <p14:creationId xmlns:p14="http://schemas.microsoft.com/office/powerpoint/2010/main" val="3297111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296650" y="1126273"/>
            <a:ext cx="9598699" cy="7772400"/>
            <a:chOff x="3422650" y="2278966"/>
            <a:chExt cx="5194301" cy="4051984"/>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0679" y="2377650"/>
              <a:ext cx="5024785" cy="3882788"/>
            </a:xfrm>
            <a:prstGeom prst="rect">
              <a:avLst/>
            </a:prstGeom>
          </p:spPr>
        </p:pic>
        <p:sp>
          <p:nvSpPr>
            <p:cNvPr id="3" name="Rectangle 2"/>
            <p:cNvSpPr/>
            <p:nvPr/>
          </p:nvSpPr>
          <p:spPr>
            <a:xfrm>
              <a:off x="3422650" y="2278966"/>
              <a:ext cx="5194301" cy="4051984"/>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362166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13CB5572-CB3F-6B44-90E0-BD97F1DF461A}"/>
              </a:ext>
            </a:extLst>
          </p:cNvPr>
          <p:cNvGrpSpPr/>
          <p:nvPr/>
        </p:nvGrpSpPr>
        <p:grpSpPr>
          <a:xfrm>
            <a:off x="2104549" y="773396"/>
            <a:ext cx="7982902" cy="5311208"/>
            <a:chOff x="1961647" y="954196"/>
            <a:chExt cx="7982902" cy="5311208"/>
          </a:xfrm>
        </p:grpSpPr>
        <p:pic>
          <p:nvPicPr>
            <p:cNvPr id="7" name="Picture 6"/>
            <p:cNvPicPr>
              <a:picLocks noChangeAspect="1"/>
            </p:cNvPicPr>
            <p:nvPr/>
          </p:nvPicPr>
          <p:blipFill>
            <a:blip r:embed="rId3"/>
            <a:stretch>
              <a:fillRect/>
            </a:stretch>
          </p:blipFill>
          <p:spPr>
            <a:xfrm>
              <a:off x="1961647" y="954196"/>
              <a:ext cx="2616052" cy="3030176"/>
            </a:xfrm>
            <a:prstGeom prst="rect">
              <a:avLst/>
            </a:prstGeom>
          </p:spPr>
        </p:pic>
        <p:pic>
          <p:nvPicPr>
            <p:cNvPr id="2" name="Picture 1">
              <a:extLst>
                <a:ext uri="{FF2B5EF4-FFF2-40B4-BE49-F238E27FC236}">
                  <a16:creationId xmlns:a16="http://schemas.microsoft.com/office/drawing/2014/main" id="{585BB84F-CFAB-5A4C-9B24-D833FB1FB64C}"/>
                </a:ext>
              </a:extLst>
            </p:cNvPr>
            <p:cNvPicPr>
              <a:picLocks noChangeAspect="1"/>
            </p:cNvPicPr>
            <p:nvPr/>
          </p:nvPicPr>
          <p:blipFill>
            <a:blip r:embed="rId4"/>
            <a:stretch>
              <a:fillRect/>
            </a:stretch>
          </p:blipFill>
          <p:spPr>
            <a:xfrm>
              <a:off x="4641360" y="1011115"/>
              <a:ext cx="2616051" cy="3030101"/>
            </a:xfrm>
            <a:prstGeom prst="rect">
              <a:avLst/>
            </a:prstGeom>
          </p:spPr>
        </p:pic>
        <p:pic>
          <p:nvPicPr>
            <p:cNvPr id="9" name="Picture 8">
              <a:extLst>
                <a:ext uri="{FF2B5EF4-FFF2-40B4-BE49-F238E27FC236}">
                  <a16:creationId xmlns:a16="http://schemas.microsoft.com/office/drawing/2014/main" id="{5B0EA426-DA05-9347-B264-909BD1064483}"/>
                </a:ext>
              </a:extLst>
            </p:cNvPr>
            <p:cNvPicPr>
              <a:picLocks noChangeAspect="1"/>
            </p:cNvPicPr>
            <p:nvPr/>
          </p:nvPicPr>
          <p:blipFill>
            <a:blip r:embed="rId5"/>
            <a:stretch>
              <a:fillRect/>
            </a:stretch>
          </p:blipFill>
          <p:spPr>
            <a:xfrm>
              <a:off x="3317246" y="3320874"/>
              <a:ext cx="2542171" cy="2944529"/>
            </a:xfrm>
            <a:prstGeom prst="rect">
              <a:avLst/>
            </a:prstGeom>
          </p:spPr>
        </p:pic>
        <p:pic>
          <p:nvPicPr>
            <p:cNvPr id="10" name="Picture 9">
              <a:extLst>
                <a:ext uri="{FF2B5EF4-FFF2-40B4-BE49-F238E27FC236}">
                  <a16:creationId xmlns:a16="http://schemas.microsoft.com/office/drawing/2014/main" id="{38CA629C-9087-304E-8E24-880AF5637FBC}"/>
                </a:ext>
              </a:extLst>
            </p:cNvPr>
            <p:cNvPicPr>
              <a:picLocks noChangeAspect="1"/>
            </p:cNvPicPr>
            <p:nvPr/>
          </p:nvPicPr>
          <p:blipFill>
            <a:blip r:embed="rId6"/>
            <a:stretch>
              <a:fillRect/>
            </a:stretch>
          </p:blipFill>
          <p:spPr>
            <a:xfrm>
              <a:off x="6037819" y="3320875"/>
              <a:ext cx="2542171" cy="2944529"/>
            </a:xfrm>
            <a:prstGeom prst="rect">
              <a:avLst/>
            </a:prstGeom>
          </p:spPr>
        </p:pic>
        <p:pic>
          <p:nvPicPr>
            <p:cNvPr id="12" name="Picture 11">
              <a:extLst>
                <a:ext uri="{FF2B5EF4-FFF2-40B4-BE49-F238E27FC236}">
                  <a16:creationId xmlns:a16="http://schemas.microsoft.com/office/drawing/2014/main" id="{E4F4E879-7FD1-8E40-978E-4B5C8BE82D74}"/>
                </a:ext>
              </a:extLst>
            </p:cNvPr>
            <p:cNvPicPr>
              <a:picLocks noChangeAspect="1"/>
            </p:cNvPicPr>
            <p:nvPr/>
          </p:nvPicPr>
          <p:blipFill>
            <a:blip r:embed="rId7"/>
            <a:stretch>
              <a:fillRect/>
            </a:stretch>
          </p:blipFill>
          <p:spPr>
            <a:xfrm>
              <a:off x="7328498" y="1011115"/>
              <a:ext cx="2616051" cy="3030175"/>
            </a:xfrm>
            <a:prstGeom prst="rect">
              <a:avLst/>
            </a:prstGeom>
          </p:spPr>
        </p:pic>
      </p:grpSp>
    </p:spTree>
    <p:extLst>
      <p:ext uri="{BB962C8B-B14F-4D97-AF65-F5344CB8AC3E}">
        <p14:creationId xmlns:p14="http://schemas.microsoft.com/office/powerpoint/2010/main" val="398317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B9C1D22-0E2A-664C-AC34-5783CF8BC8C3}"/>
              </a:ext>
            </a:extLst>
          </p:cNvPr>
          <p:cNvGrpSpPr/>
          <p:nvPr/>
        </p:nvGrpSpPr>
        <p:grpSpPr>
          <a:xfrm>
            <a:off x="4969191" y="1327386"/>
            <a:ext cx="6246631" cy="4461136"/>
            <a:chOff x="2753530" y="184935"/>
            <a:chExt cx="6246631" cy="4461136"/>
          </a:xfrm>
        </p:grpSpPr>
        <p:pic>
          <p:nvPicPr>
            <p:cNvPr id="2" name="Picture 1"/>
            <p:cNvPicPr>
              <a:picLocks noChangeAspect="1"/>
            </p:cNvPicPr>
            <p:nvPr/>
          </p:nvPicPr>
          <p:blipFill>
            <a:blip r:embed="rId3"/>
            <a:stretch>
              <a:fillRect/>
            </a:stretch>
          </p:blipFill>
          <p:spPr>
            <a:xfrm>
              <a:off x="2753530" y="184935"/>
              <a:ext cx="6246631" cy="4461136"/>
            </a:xfrm>
            <a:prstGeom prst="rect">
              <a:avLst/>
            </a:prstGeom>
          </p:spPr>
        </p:pic>
        <p:sp>
          <p:nvSpPr>
            <p:cNvPr id="3" name="TextBox 2"/>
            <p:cNvSpPr txBox="1"/>
            <p:nvPr/>
          </p:nvSpPr>
          <p:spPr>
            <a:xfrm>
              <a:off x="3390473" y="2215627"/>
              <a:ext cx="4938104" cy="1200329"/>
            </a:xfrm>
            <a:prstGeom prst="rect">
              <a:avLst/>
            </a:prstGeom>
            <a:noFill/>
          </p:spPr>
          <p:txBody>
            <a:bodyPr wrap="square" rtlCol="0">
              <a:spAutoFit/>
            </a:bodyPr>
            <a:lstStyle/>
            <a:p>
              <a:pPr algn="ctr"/>
              <a:r>
                <a:rPr lang="en-US" sz="7200" dirty="0">
                  <a:latin typeface="Marker Felt Thin" panose="02000400000000000000" pitchFamily="2" charset="77"/>
                </a:rPr>
                <a:t>Stephan</a:t>
              </a:r>
            </a:p>
          </p:txBody>
        </p:sp>
      </p:grpSp>
      <p:pic>
        <p:nvPicPr>
          <p:cNvPr id="10" name="Google Shape;302;p22">
            <a:extLst>
              <a:ext uri="{FF2B5EF4-FFF2-40B4-BE49-F238E27FC236}">
                <a16:creationId xmlns:a16="http://schemas.microsoft.com/office/drawing/2014/main" id="{635A0451-EAC6-C544-9AF2-3E9196FD69B8}"/>
              </a:ext>
            </a:extLst>
          </p:cNvPr>
          <p:cNvPicPr preferRelativeResize="0"/>
          <p:nvPr/>
        </p:nvPicPr>
        <p:blipFill>
          <a:blip r:embed="rId4">
            <a:alphaModFix/>
          </a:blip>
          <a:stretch>
            <a:fillRect/>
          </a:stretch>
        </p:blipFill>
        <p:spPr>
          <a:xfrm>
            <a:off x="564372" y="1327386"/>
            <a:ext cx="4370178" cy="4477844"/>
          </a:xfrm>
          <a:prstGeom prst="rect">
            <a:avLst/>
          </a:prstGeom>
          <a:noFill/>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225232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r="71338"/>
          <a:stretch/>
        </p:blipFill>
        <p:spPr>
          <a:xfrm>
            <a:off x="2197810" y="2604299"/>
            <a:ext cx="2597707" cy="1934178"/>
          </a:xfrm>
          <a:prstGeom prst="rect">
            <a:avLst/>
          </a:prstGeom>
        </p:spPr>
      </p:pic>
      <p:pic>
        <p:nvPicPr>
          <p:cNvPr id="4" name="Picture 3"/>
          <p:cNvPicPr>
            <a:picLocks noChangeAspect="1"/>
          </p:cNvPicPr>
          <p:nvPr/>
        </p:nvPicPr>
        <p:blipFill>
          <a:blip r:embed="rId4"/>
          <a:stretch>
            <a:fillRect/>
          </a:stretch>
        </p:blipFill>
        <p:spPr>
          <a:xfrm>
            <a:off x="5185622" y="737845"/>
            <a:ext cx="4664840" cy="1741540"/>
          </a:xfrm>
          <a:prstGeom prst="rect">
            <a:avLst/>
          </a:prstGeom>
        </p:spPr>
      </p:pic>
      <p:pic>
        <p:nvPicPr>
          <p:cNvPr id="5" name="Picture 4">
            <a:extLst>
              <a:ext uri="{FF2B5EF4-FFF2-40B4-BE49-F238E27FC236}">
                <a16:creationId xmlns:a16="http://schemas.microsoft.com/office/drawing/2014/main" id="{C442C317-58FA-1D41-873F-639608A8DB12}"/>
              </a:ext>
            </a:extLst>
          </p:cNvPr>
          <p:cNvPicPr>
            <a:picLocks noChangeAspect="1"/>
          </p:cNvPicPr>
          <p:nvPr/>
        </p:nvPicPr>
        <p:blipFill>
          <a:blip r:embed="rId5"/>
          <a:stretch>
            <a:fillRect/>
          </a:stretch>
        </p:blipFill>
        <p:spPr>
          <a:xfrm>
            <a:off x="5291148" y="2604299"/>
            <a:ext cx="4559314" cy="3430568"/>
          </a:xfrm>
          <a:prstGeom prst="rect">
            <a:avLst/>
          </a:prstGeom>
        </p:spPr>
      </p:pic>
      <p:pic>
        <p:nvPicPr>
          <p:cNvPr id="6" name="Picture 5">
            <a:extLst>
              <a:ext uri="{FF2B5EF4-FFF2-40B4-BE49-F238E27FC236}">
                <a16:creationId xmlns:a16="http://schemas.microsoft.com/office/drawing/2014/main" id="{5A683FD4-58BE-F146-8494-5C5287634B7C}"/>
              </a:ext>
            </a:extLst>
          </p:cNvPr>
          <p:cNvPicPr>
            <a:picLocks noChangeAspect="1"/>
          </p:cNvPicPr>
          <p:nvPr/>
        </p:nvPicPr>
        <p:blipFill>
          <a:blip r:embed="rId6"/>
          <a:stretch>
            <a:fillRect/>
          </a:stretch>
        </p:blipFill>
        <p:spPr>
          <a:xfrm>
            <a:off x="2197811" y="743288"/>
            <a:ext cx="2641887" cy="1736097"/>
          </a:xfrm>
          <a:prstGeom prst="rect">
            <a:avLst/>
          </a:prstGeom>
        </p:spPr>
      </p:pic>
      <p:pic>
        <p:nvPicPr>
          <p:cNvPr id="7" name="Picture 6">
            <a:extLst>
              <a:ext uri="{FF2B5EF4-FFF2-40B4-BE49-F238E27FC236}">
                <a16:creationId xmlns:a16="http://schemas.microsoft.com/office/drawing/2014/main" id="{1FE9C913-0BDC-3344-BA80-D1489C82E018}"/>
              </a:ext>
            </a:extLst>
          </p:cNvPr>
          <p:cNvPicPr>
            <a:picLocks noChangeAspect="1"/>
          </p:cNvPicPr>
          <p:nvPr/>
        </p:nvPicPr>
        <p:blipFill rotWithShape="1">
          <a:blip r:embed="rId7"/>
          <a:srcRect t="30727" b="33186"/>
          <a:stretch/>
        </p:blipFill>
        <p:spPr>
          <a:xfrm>
            <a:off x="2332948" y="5146206"/>
            <a:ext cx="2462570" cy="888661"/>
          </a:xfrm>
          <a:prstGeom prst="rect">
            <a:avLst/>
          </a:prstGeom>
        </p:spPr>
      </p:pic>
    </p:spTree>
    <p:extLst>
      <p:ext uri="{BB962C8B-B14F-4D97-AF65-F5344CB8AC3E}">
        <p14:creationId xmlns:p14="http://schemas.microsoft.com/office/powerpoint/2010/main" val="1715907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B9C1D22-0E2A-664C-AC34-5783CF8BC8C3}"/>
              </a:ext>
            </a:extLst>
          </p:cNvPr>
          <p:cNvGrpSpPr/>
          <p:nvPr/>
        </p:nvGrpSpPr>
        <p:grpSpPr>
          <a:xfrm>
            <a:off x="4969191" y="1327386"/>
            <a:ext cx="6246631" cy="4461136"/>
            <a:chOff x="2753530" y="184935"/>
            <a:chExt cx="6246631" cy="4461136"/>
          </a:xfrm>
        </p:grpSpPr>
        <p:pic>
          <p:nvPicPr>
            <p:cNvPr id="2" name="Picture 1"/>
            <p:cNvPicPr>
              <a:picLocks noChangeAspect="1"/>
            </p:cNvPicPr>
            <p:nvPr/>
          </p:nvPicPr>
          <p:blipFill>
            <a:blip r:embed="rId3"/>
            <a:stretch>
              <a:fillRect/>
            </a:stretch>
          </p:blipFill>
          <p:spPr>
            <a:xfrm>
              <a:off x="2753530" y="184935"/>
              <a:ext cx="6246631" cy="4461136"/>
            </a:xfrm>
            <a:prstGeom prst="rect">
              <a:avLst/>
            </a:prstGeom>
          </p:spPr>
        </p:pic>
        <p:sp>
          <p:nvSpPr>
            <p:cNvPr id="3" name="TextBox 2"/>
            <p:cNvSpPr txBox="1"/>
            <p:nvPr/>
          </p:nvSpPr>
          <p:spPr>
            <a:xfrm>
              <a:off x="3390473" y="2215627"/>
              <a:ext cx="4938104" cy="1200329"/>
            </a:xfrm>
            <a:prstGeom prst="rect">
              <a:avLst/>
            </a:prstGeom>
            <a:noFill/>
          </p:spPr>
          <p:txBody>
            <a:bodyPr wrap="square" rtlCol="0">
              <a:spAutoFit/>
            </a:bodyPr>
            <a:lstStyle/>
            <a:p>
              <a:pPr algn="ctr"/>
              <a:r>
                <a:rPr lang="en-US" sz="7200" dirty="0">
                  <a:latin typeface="Marker Felt Thin" panose="02000400000000000000" pitchFamily="2" charset="77"/>
                </a:rPr>
                <a:t>Joe</a:t>
              </a:r>
            </a:p>
          </p:txBody>
        </p:sp>
      </p:grpSp>
      <p:pic>
        <p:nvPicPr>
          <p:cNvPr id="5" name="Google Shape;323;p25">
            <a:extLst>
              <a:ext uri="{FF2B5EF4-FFF2-40B4-BE49-F238E27FC236}">
                <a16:creationId xmlns:a16="http://schemas.microsoft.com/office/drawing/2014/main" id="{2E5BA63A-1C11-BF4E-ACE1-C7321EF2EA5A}"/>
              </a:ext>
            </a:extLst>
          </p:cNvPr>
          <p:cNvPicPr preferRelativeResize="0"/>
          <p:nvPr/>
        </p:nvPicPr>
        <p:blipFill>
          <a:blip r:embed="rId4">
            <a:alphaModFix/>
          </a:blip>
          <a:stretch>
            <a:fillRect/>
          </a:stretch>
        </p:blipFill>
        <p:spPr>
          <a:xfrm>
            <a:off x="859302" y="1327386"/>
            <a:ext cx="3791418" cy="4491812"/>
          </a:xfrm>
          <a:prstGeom prst="rect">
            <a:avLst/>
          </a:prstGeom>
          <a:noFill/>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7649064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B9C1D22-0E2A-664C-AC34-5783CF8BC8C3}"/>
              </a:ext>
            </a:extLst>
          </p:cNvPr>
          <p:cNvGrpSpPr/>
          <p:nvPr/>
        </p:nvGrpSpPr>
        <p:grpSpPr>
          <a:xfrm>
            <a:off x="4969191" y="1327386"/>
            <a:ext cx="6246631" cy="4461136"/>
            <a:chOff x="2753530" y="184935"/>
            <a:chExt cx="6246631" cy="4461136"/>
          </a:xfrm>
        </p:grpSpPr>
        <p:pic>
          <p:nvPicPr>
            <p:cNvPr id="2" name="Picture 1"/>
            <p:cNvPicPr>
              <a:picLocks noChangeAspect="1"/>
            </p:cNvPicPr>
            <p:nvPr/>
          </p:nvPicPr>
          <p:blipFill>
            <a:blip r:embed="rId3"/>
            <a:stretch>
              <a:fillRect/>
            </a:stretch>
          </p:blipFill>
          <p:spPr>
            <a:xfrm>
              <a:off x="2753530" y="184935"/>
              <a:ext cx="6246631" cy="4461136"/>
            </a:xfrm>
            <a:prstGeom prst="rect">
              <a:avLst/>
            </a:prstGeom>
          </p:spPr>
        </p:pic>
        <p:sp>
          <p:nvSpPr>
            <p:cNvPr id="3" name="TextBox 2"/>
            <p:cNvSpPr txBox="1"/>
            <p:nvPr/>
          </p:nvSpPr>
          <p:spPr>
            <a:xfrm>
              <a:off x="3390473" y="2215627"/>
              <a:ext cx="4938104" cy="1200329"/>
            </a:xfrm>
            <a:prstGeom prst="rect">
              <a:avLst/>
            </a:prstGeom>
            <a:noFill/>
          </p:spPr>
          <p:txBody>
            <a:bodyPr wrap="square" rtlCol="0">
              <a:spAutoFit/>
            </a:bodyPr>
            <a:lstStyle/>
            <a:p>
              <a:pPr algn="ctr"/>
              <a:r>
                <a:rPr lang="en-US" sz="7200" dirty="0" err="1">
                  <a:latin typeface="Marker Felt Thin" panose="02000400000000000000" pitchFamily="2" charset="77"/>
                </a:rPr>
                <a:t>Amrom</a:t>
              </a:r>
              <a:endParaRPr lang="en-US" sz="7200" dirty="0">
                <a:latin typeface="Marker Felt Thin" panose="02000400000000000000" pitchFamily="2" charset="77"/>
              </a:endParaRPr>
            </a:p>
          </p:txBody>
        </p:sp>
      </p:grpSp>
      <p:pic>
        <p:nvPicPr>
          <p:cNvPr id="5" name="Picture 4">
            <a:extLst>
              <a:ext uri="{FF2B5EF4-FFF2-40B4-BE49-F238E27FC236}">
                <a16:creationId xmlns:a16="http://schemas.microsoft.com/office/drawing/2014/main" id="{24CB478E-90D0-EA4F-B9CB-65710D4B0EA7}"/>
              </a:ext>
            </a:extLst>
          </p:cNvPr>
          <p:cNvPicPr>
            <a:picLocks noChangeAspect="1"/>
          </p:cNvPicPr>
          <p:nvPr/>
        </p:nvPicPr>
        <p:blipFill>
          <a:blip r:embed="rId4"/>
          <a:stretch>
            <a:fillRect/>
          </a:stretch>
        </p:blipFill>
        <p:spPr>
          <a:xfrm>
            <a:off x="1118101" y="1435871"/>
            <a:ext cx="3179506" cy="424416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05665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A7BE4-E7CF-C144-A4B7-915F7AF84C5A}"/>
              </a:ext>
            </a:extLst>
          </p:cNvPr>
          <p:cNvSpPr>
            <a:spLocks noGrp="1"/>
          </p:cNvSpPr>
          <p:nvPr>
            <p:ph type="title"/>
          </p:nvPr>
        </p:nvSpPr>
        <p:spPr/>
        <p:txBody>
          <a:bodyPr/>
          <a:lstStyle/>
          <a:p>
            <a:r>
              <a:rPr lang="en-US" dirty="0"/>
              <a:t>Introducing the TAs!</a:t>
            </a:r>
          </a:p>
        </p:txBody>
      </p:sp>
      <p:sp>
        <p:nvSpPr>
          <p:cNvPr id="3" name="Content Placeholder 2">
            <a:extLst>
              <a:ext uri="{FF2B5EF4-FFF2-40B4-BE49-F238E27FC236}">
                <a16:creationId xmlns:a16="http://schemas.microsoft.com/office/drawing/2014/main" id="{3BF4A486-A049-3949-B377-B0AFB2D49CE9}"/>
              </a:ext>
            </a:extLst>
          </p:cNvPr>
          <p:cNvSpPr>
            <a:spLocks noGrp="1"/>
          </p:cNvSpPr>
          <p:nvPr>
            <p:ph sz="half" idx="1"/>
          </p:nvPr>
        </p:nvSpPr>
        <p:spPr>
          <a:xfrm>
            <a:off x="1024127" y="1512277"/>
            <a:ext cx="4754880" cy="4797083"/>
          </a:xfrm>
        </p:spPr>
        <p:txBody>
          <a:bodyPr>
            <a:normAutofit lnSpcReduction="10000"/>
          </a:bodyPr>
          <a:lstStyle/>
          <a:p>
            <a:pPr algn="ctr"/>
            <a:r>
              <a:rPr lang="en-US" sz="2800" dirty="0"/>
              <a:t>Daniella Mark</a:t>
            </a:r>
          </a:p>
          <a:p>
            <a:pPr algn="ctr"/>
            <a:r>
              <a:rPr lang="en-US" sz="2800" dirty="0"/>
              <a:t>Mohamed El </a:t>
            </a:r>
            <a:r>
              <a:rPr lang="en-US" sz="2800" dirty="0" err="1"/>
              <a:t>Fodil</a:t>
            </a:r>
            <a:r>
              <a:rPr lang="en-US" sz="2800" dirty="0"/>
              <a:t> </a:t>
            </a:r>
            <a:r>
              <a:rPr lang="en-US" sz="2800" dirty="0" err="1"/>
              <a:t>Ihaddaden</a:t>
            </a:r>
            <a:endParaRPr lang="en-US" sz="2800" dirty="0"/>
          </a:p>
          <a:p>
            <a:pPr algn="ctr"/>
            <a:r>
              <a:rPr lang="en-US" sz="2800" dirty="0"/>
              <a:t>Silvia </a:t>
            </a:r>
            <a:r>
              <a:rPr lang="en-US" sz="2800" dirty="0" err="1"/>
              <a:t>Canelon</a:t>
            </a:r>
            <a:endParaRPr lang="en-US" sz="2800" dirty="0"/>
          </a:p>
          <a:p>
            <a:pPr algn="ctr"/>
            <a:r>
              <a:rPr lang="en-US" sz="2800" dirty="0" err="1"/>
              <a:t>Shelmith</a:t>
            </a:r>
            <a:r>
              <a:rPr lang="en-US" sz="2800" dirty="0"/>
              <a:t> Kariuki</a:t>
            </a:r>
          </a:p>
          <a:p>
            <a:pPr algn="ctr"/>
            <a:r>
              <a:rPr lang="en-US" sz="2800" dirty="0" err="1"/>
              <a:t>Sina</a:t>
            </a:r>
            <a:r>
              <a:rPr lang="en-US" sz="2800" dirty="0"/>
              <a:t> </a:t>
            </a:r>
            <a:r>
              <a:rPr lang="en-US" sz="2800" dirty="0" err="1"/>
              <a:t>Rüeger</a:t>
            </a:r>
            <a:endParaRPr lang="en-US" sz="2800" dirty="0"/>
          </a:p>
          <a:p>
            <a:pPr algn="ctr"/>
            <a:r>
              <a:rPr lang="en-US" sz="2800" dirty="0"/>
              <a:t>Amit Kohli</a:t>
            </a:r>
          </a:p>
          <a:p>
            <a:pPr algn="ctr"/>
            <a:r>
              <a:rPr lang="en-US" sz="2800" dirty="0"/>
              <a:t>Richard Hanna</a:t>
            </a:r>
          </a:p>
          <a:p>
            <a:pPr algn="ctr"/>
            <a:r>
              <a:rPr lang="en-US" sz="2800" dirty="0"/>
              <a:t>Shannon Hagerty</a:t>
            </a:r>
          </a:p>
          <a:p>
            <a:pPr algn="ctr"/>
            <a:r>
              <a:rPr lang="en-US" sz="2800" dirty="0"/>
              <a:t>Martin </a:t>
            </a:r>
            <a:r>
              <a:rPr lang="en-US" sz="2800" dirty="0" err="1"/>
              <a:t>Frigaard</a:t>
            </a:r>
            <a:endParaRPr lang="en-US" sz="2800" dirty="0"/>
          </a:p>
          <a:p>
            <a:pPr algn="ctr"/>
            <a:endParaRPr lang="en-US" sz="2800" dirty="0"/>
          </a:p>
        </p:txBody>
      </p:sp>
      <p:sp>
        <p:nvSpPr>
          <p:cNvPr id="4" name="Content Placeholder 3">
            <a:extLst>
              <a:ext uri="{FF2B5EF4-FFF2-40B4-BE49-F238E27FC236}">
                <a16:creationId xmlns:a16="http://schemas.microsoft.com/office/drawing/2014/main" id="{9E6C10EF-6A4C-9F41-B01E-E1527493D49F}"/>
              </a:ext>
            </a:extLst>
          </p:cNvPr>
          <p:cNvSpPr>
            <a:spLocks noGrp="1"/>
          </p:cNvSpPr>
          <p:nvPr>
            <p:ph sz="half" idx="2"/>
          </p:nvPr>
        </p:nvSpPr>
        <p:spPr>
          <a:xfrm>
            <a:off x="5989320" y="1512277"/>
            <a:ext cx="4754880" cy="4797083"/>
          </a:xfrm>
        </p:spPr>
        <p:txBody>
          <a:bodyPr>
            <a:normAutofit lnSpcReduction="10000"/>
          </a:bodyPr>
          <a:lstStyle/>
          <a:p>
            <a:pPr algn="ctr"/>
            <a:r>
              <a:rPr lang="en-US" sz="2800" dirty="0"/>
              <a:t>Daniel Chen </a:t>
            </a:r>
          </a:p>
          <a:p>
            <a:pPr algn="ctr"/>
            <a:r>
              <a:rPr lang="en-US" sz="2800" dirty="0"/>
              <a:t>Cass Wilkinson </a:t>
            </a:r>
            <a:r>
              <a:rPr lang="en-US" sz="2800" dirty="0" err="1"/>
              <a:t>Saldaña</a:t>
            </a:r>
            <a:endParaRPr lang="en-US" sz="2800" dirty="0"/>
          </a:p>
          <a:p>
            <a:pPr algn="ctr"/>
            <a:r>
              <a:rPr lang="en-US" sz="2800" dirty="0"/>
              <a:t>Peter Higgins</a:t>
            </a:r>
          </a:p>
          <a:p>
            <a:pPr algn="ctr"/>
            <a:r>
              <a:rPr lang="en-US" sz="2800" dirty="0"/>
              <a:t>Bárbara </a:t>
            </a:r>
            <a:r>
              <a:rPr lang="en-US" sz="2800" dirty="0" err="1"/>
              <a:t>Bitarello</a:t>
            </a:r>
            <a:endParaRPr lang="en-US" sz="2800" dirty="0"/>
          </a:p>
          <a:p>
            <a:pPr algn="ctr"/>
            <a:r>
              <a:rPr lang="en-US" sz="2800" dirty="0"/>
              <a:t>Paul </a:t>
            </a:r>
            <a:r>
              <a:rPr lang="en-US" sz="2800" dirty="0" err="1"/>
              <a:t>Wildenhain</a:t>
            </a:r>
            <a:endParaRPr lang="en-US" sz="2800" dirty="0"/>
          </a:p>
          <a:p>
            <a:pPr algn="ctr"/>
            <a:r>
              <a:rPr lang="en-US" sz="2800" dirty="0"/>
              <a:t>Jake Riley</a:t>
            </a:r>
          </a:p>
          <a:p>
            <a:pPr algn="ctr"/>
            <a:r>
              <a:rPr lang="en-US" sz="2800" dirty="0"/>
              <a:t>Amy Goodwin Davies</a:t>
            </a:r>
          </a:p>
          <a:p>
            <a:pPr algn="ctr"/>
            <a:r>
              <a:rPr lang="en-US" sz="2800" dirty="0"/>
              <a:t>Zach </a:t>
            </a:r>
            <a:r>
              <a:rPr lang="en-US" sz="2800" dirty="0" err="1"/>
              <a:t>Dravis</a:t>
            </a:r>
            <a:endParaRPr lang="en-US" sz="2800" dirty="0"/>
          </a:p>
        </p:txBody>
      </p:sp>
    </p:spTree>
    <p:extLst>
      <p:ext uri="{BB962C8B-B14F-4D97-AF65-F5344CB8AC3E}">
        <p14:creationId xmlns:p14="http://schemas.microsoft.com/office/powerpoint/2010/main" val="1871513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Orientation to the Technology</a:t>
            </a:r>
          </a:p>
        </p:txBody>
      </p:sp>
    </p:spTree>
    <p:extLst>
      <p:ext uri="{BB962C8B-B14F-4D97-AF65-F5344CB8AC3E}">
        <p14:creationId xmlns:p14="http://schemas.microsoft.com/office/powerpoint/2010/main" val="872495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6A9BD-C2A8-1447-9397-55563AAF5767}"/>
              </a:ext>
            </a:extLst>
          </p:cNvPr>
          <p:cNvSpPr>
            <a:spLocks noGrp="1"/>
          </p:cNvSpPr>
          <p:nvPr>
            <p:ph type="title"/>
          </p:nvPr>
        </p:nvSpPr>
        <p:spPr/>
        <p:txBody>
          <a:bodyPr/>
          <a:lstStyle/>
          <a:p>
            <a:r>
              <a:rPr lang="en-US" dirty="0"/>
              <a:t>Main session   vs   Breakout rooms</a:t>
            </a:r>
          </a:p>
        </p:txBody>
      </p:sp>
      <p:pic>
        <p:nvPicPr>
          <p:cNvPr id="5" name="Picture 4" descr="Zoom | PortfolioSolutions">
            <a:extLst>
              <a:ext uri="{FF2B5EF4-FFF2-40B4-BE49-F238E27FC236}">
                <a16:creationId xmlns:a16="http://schemas.microsoft.com/office/drawing/2014/main" id="{6B065899-7863-5C48-8528-79CCC148019B}"/>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2304487" y="1827307"/>
            <a:ext cx="2068033" cy="268844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Zoom | PortfolioSolutions">
            <a:extLst>
              <a:ext uri="{FF2B5EF4-FFF2-40B4-BE49-F238E27FC236}">
                <a16:creationId xmlns:a16="http://schemas.microsoft.com/office/drawing/2014/main" id="{4F3515C7-4F6E-3346-B83D-C7C424D5FC68}"/>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6984099" y="1827307"/>
            <a:ext cx="689344" cy="89614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Zoom | PortfolioSolutions">
            <a:extLst>
              <a:ext uri="{FF2B5EF4-FFF2-40B4-BE49-F238E27FC236}">
                <a16:creationId xmlns:a16="http://schemas.microsoft.com/office/drawing/2014/main" id="{70066F5F-058F-F045-BB20-2FEA4E4001DA}"/>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7673443" y="1827307"/>
            <a:ext cx="689344" cy="89614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Zoom | PortfolioSolutions">
            <a:extLst>
              <a:ext uri="{FF2B5EF4-FFF2-40B4-BE49-F238E27FC236}">
                <a16:creationId xmlns:a16="http://schemas.microsoft.com/office/drawing/2014/main" id="{808E43EE-7197-5C45-A15E-E27DAE29F34E}"/>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8362787" y="1827307"/>
            <a:ext cx="689344" cy="896148"/>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descr="Zoom | PortfolioSolutions">
            <a:extLst>
              <a:ext uri="{FF2B5EF4-FFF2-40B4-BE49-F238E27FC236}">
                <a16:creationId xmlns:a16="http://schemas.microsoft.com/office/drawing/2014/main" id="{DDAFEE1A-0200-F04A-9C5E-1BF5034C3182}"/>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6984099" y="2717157"/>
            <a:ext cx="689344" cy="89614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Zoom | PortfolioSolutions">
            <a:extLst>
              <a:ext uri="{FF2B5EF4-FFF2-40B4-BE49-F238E27FC236}">
                <a16:creationId xmlns:a16="http://schemas.microsoft.com/office/drawing/2014/main" id="{AB617DFE-ABDF-BF43-9215-D2A9CA0719FD}"/>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7673443" y="2717157"/>
            <a:ext cx="689344" cy="896148"/>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Zoom | PortfolioSolutions">
            <a:extLst>
              <a:ext uri="{FF2B5EF4-FFF2-40B4-BE49-F238E27FC236}">
                <a16:creationId xmlns:a16="http://schemas.microsoft.com/office/drawing/2014/main" id="{91435B54-0B03-9243-8521-C9E7A2859E5F}"/>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8362787" y="2717157"/>
            <a:ext cx="689344" cy="896148"/>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descr="Zoom | PortfolioSolutions">
            <a:extLst>
              <a:ext uri="{FF2B5EF4-FFF2-40B4-BE49-F238E27FC236}">
                <a16:creationId xmlns:a16="http://schemas.microsoft.com/office/drawing/2014/main" id="{324A5CB9-3F70-9149-B09C-DAE39640B30F}"/>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6984099" y="3607007"/>
            <a:ext cx="689344" cy="896148"/>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descr="Zoom | PortfolioSolutions">
            <a:extLst>
              <a:ext uri="{FF2B5EF4-FFF2-40B4-BE49-F238E27FC236}">
                <a16:creationId xmlns:a16="http://schemas.microsoft.com/office/drawing/2014/main" id="{7047A5FC-EEF8-1744-9BE8-6BDDC4763BC4}"/>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7673443" y="3607007"/>
            <a:ext cx="689344" cy="896148"/>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Zoom | PortfolioSolutions">
            <a:extLst>
              <a:ext uri="{FF2B5EF4-FFF2-40B4-BE49-F238E27FC236}">
                <a16:creationId xmlns:a16="http://schemas.microsoft.com/office/drawing/2014/main" id="{64B9913F-D0A2-9F40-956E-A39E207B3D74}"/>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8362787" y="3607007"/>
            <a:ext cx="689344" cy="896148"/>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87DC7652-63E1-794E-951E-6FC0A89975BF}"/>
              </a:ext>
            </a:extLst>
          </p:cNvPr>
          <p:cNvSpPr txBox="1"/>
          <p:nvPr/>
        </p:nvSpPr>
        <p:spPr>
          <a:xfrm>
            <a:off x="1430215" y="4630615"/>
            <a:ext cx="3997570" cy="1938992"/>
          </a:xfrm>
          <a:prstGeom prst="rect">
            <a:avLst/>
          </a:prstGeom>
          <a:noFill/>
        </p:spPr>
        <p:txBody>
          <a:bodyPr wrap="square" rtlCol="0">
            <a:spAutoFit/>
          </a:bodyPr>
          <a:lstStyle/>
          <a:p>
            <a:pPr algn="ctr"/>
            <a:r>
              <a:rPr lang="en-US" sz="3600" b="1" dirty="0"/>
              <a:t>Webinar-style</a:t>
            </a:r>
          </a:p>
          <a:p>
            <a:pPr algn="ctr"/>
            <a:r>
              <a:rPr lang="en-US" sz="2800" dirty="0"/>
              <a:t>100+ participants</a:t>
            </a:r>
          </a:p>
          <a:p>
            <a:pPr algn="ctr"/>
            <a:r>
              <a:rPr lang="en-US" sz="2800" dirty="0"/>
              <a:t>Mic off</a:t>
            </a:r>
          </a:p>
          <a:p>
            <a:pPr algn="ctr"/>
            <a:r>
              <a:rPr lang="en-US" sz="2800" dirty="0"/>
              <a:t>Camera off</a:t>
            </a:r>
          </a:p>
        </p:txBody>
      </p:sp>
      <p:sp>
        <p:nvSpPr>
          <p:cNvPr id="25" name="TextBox 24">
            <a:extLst>
              <a:ext uri="{FF2B5EF4-FFF2-40B4-BE49-F238E27FC236}">
                <a16:creationId xmlns:a16="http://schemas.microsoft.com/office/drawing/2014/main" id="{0DAE76AC-FEC9-A44C-98B8-718BEFF73763}"/>
              </a:ext>
            </a:extLst>
          </p:cNvPr>
          <p:cNvSpPr txBox="1"/>
          <p:nvPr/>
        </p:nvSpPr>
        <p:spPr>
          <a:xfrm>
            <a:off x="6019330" y="4630615"/>
            <a:ext cx="3997570" cy="2369880"/>
          </a:xfrm>
          <a:prstGeom prst="rect">
            <a:avLst/>
          </a:prstGeom>
          <a:noFill/>
        </p:spPr>
        <p:txBody>
          <a:bodyPr wrap="square" rtlCol="0">
            <a:spAutoFit/>
          </a:bodyPr>
          <a:lstStyle/>
          <a:p>
            <a:pPr algn="ctr"/>
            <a:r>
              <a:rPr lang="en-US" sz="3600" b="1" dirty="0"/>
              <a:t>Meeting-style</a:t>
            </a:r>
          </a:p>
          <a:p>
            <a:pPr algn="ctr"/>
            <a:r>
              <a:rPr lang="en-US" sz="2800" dirty="0"/>
              <a:t>10-15 participants / room</a:t>
            </a:r>
          </a:p>
          <a:p>
            <a:pPr algn="ctr"/>
            <a:r>
              <a:rPr lang="en-US" sz="2800" dirty="0"/>
              <a:t>Mic on</a:t>
            </a:r>
          </a:p>
          <a:p>
            <a:pPr algn="ctr"/>
            <a:r>
              <a:rPr lang="en-US" sz="2800" dirty="0"/>
              <a:t>Camera optional</a:t>
            </a:r>
          </a:p>
          <a:p>
            <a:pPr algn="ctr"/>
            <a:endParaRPr lang="en-US" sz="2800" dirty="0"/>
          </a:p>
        </p:txBody>
      </p:sp>
    </p:spTree>
    <p:extLst>
      <p:ext uri="{BB962C8B-B14F-4D97-AF65-F5344CB8AC3E}">
        <p14:creationId xmlns:p14="http://schemas.microsoft.com/office/powerpoint/2010/main" val="3448744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87238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10876</TotalTime>
  <Words>557</Words>
  <Application>Microsoft Macintosh PowerPoint</Application>
  <PresentationFormat>Widescreen</PresentationFormat>
  <Paragraphs>76</Paragraphs>
  <Slides>17</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Calibri</vt:lpstr>
      <vt:lpstr>Marker Felt Thin</vt:lpstr>
      <vt:lpstr>Monaco</vt:lpstr>
      <vt:lpstr>Tw Cen MT</vt:lpstr>
      <vt:lpstr>Tw Cen MT Condensed</vt:lpstr>
      <vt:lpstr>Wingdings 3</vt:lpstr>
      <vt:lpstr>Integral</vt:lpstr>
      <vt:lpstr>Welcome to R/Medicine 101: Intro to R for Clinicians</vt:lpstr>
      <vt:lpstr>PowerPoint Presentation</vt:lpstr>
      <vt:lpstr>PowerPoint Presentation</vt:lpstr>
      <vt:lpstr>PowerPoint Presentation</vt:lpstr>
      <vt:lpstr>PowerPoint Presentation</vt:lpstr>
      <vt:lpstr>Introducing the TAs!</vt:lpstr>
      <vt:lpstr>Orientation to the Technology</vt:lpstr>
      <vt:lpstr>Main session   vs   Breakout rooms</vt:lpstr>
      <vt:lpstr>PowerPoint Presentation</vt:lpstr>
      <vt:lpstr>PowerPoint Presentation</vt:lpstr>
      <vt:lpstr>[Section]</vt:lpstr>
      <vt:lpstr>Your Turn #1</vt:lpstr>
      <vt:lpstr>R Markdown</vt:lpstr>
      <vt:lpstr>PowerPoint Presentation</vt:lpstr>
      <vt:lpstr>What else?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Kadauke, Stephan</cp:lastModifiedBy>
  <cp:revision>570</cp:revision>
  <cp:lastPrinted>2019-02-19T22:36:37Z</cp:lastPrinted>
  <dcterms:created xsi:type="dcterms:W3CDTF">2018-02-01T22:00:01Z</dcterms:created>
  <dcterms:modified xsi:type="dcterms:W3CDTF">2020-08-23T01:58:47Z</dcterms:modified>
</cp:coreProperties>
</file>